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3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tif" ContentType="image/tiff"/>
  <Override PartName="/ppt/media/image1.png" ContentType="image/png"/>
  <Override PartName="/ppt/media/image31.png" ContentType="image/png"/>
  <Override PartName="/ppt/media/image21.jpeg" ContentType="image/jpeg"/>
  <Override PartName="/ppt/media/image29.png" ContentType="image/png"/>
  <Override PartName="/ppt/media/image36.gif" ContentType="image/gif"/>
  <Override PartName="/ppt/media/image18.jpeg" ContentType="image/jpeg"/>
  <Override PartName="/ppt/media/image15.png" ContentType="image/png"/>
  <Override PartName="/ppt/media/image22.gif" ContentType="image/gif"/>
  <Override PartName="/ppt/media/image16.png" ContentType="image/png"/>
  <Override PartName="/ppt/media/image23.gif" ContentType="image/gif"/>
  <Override PartName="/ppt/media/image17.jpeg" ContentType="image/jpeg"/>
  <Override PartName="/ppt/media/image14.tif" ContentType="image/tiff"/>
  <Override PartName="/ppt/media/image24.png" ContentType="image/png"/>
  <Override PartName="/ppt/media/image3.jpeg" ContentType="image/jpeg"/>
  <Override PartName="/ppt/media/image30.png" ContentType="image/png"/>
  <Override PartName="/ppt/media/image37.jpeg" ContentType="image/jpeg"/>
  <Override PartName="/ppt/media/image25.jpeg" ContentType="image/jpeg"/>
  <Override PartName="/ppt/media/image2.png" ContentType="image/png"/>
  <Override PartName="/ppt/media/image32.png" ContentType="image/png"/>
  <Override PartName="/ppt/media/image4.png" ContentType="image/png"/>
  <Override PartName="/ppt/media/image12.jpeg" ContentType="image/jpeg"/>
  <Override PartName="/ppt/media/image34.png" ContentType="image/png"/>
  <Override PartName="/ppt/media/image20.gif" ContentType="image/gif"/>
  <Override PartName="/ppt/media/image13.jpeg" ContentType="image/jpe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10.png" ContentType="image/png"/>
  <Override PartName="/ppt/media/image46.jpeg" ContentType="image/jpeg"/>
  <Override PartName="/ppt/media/image47.gif" ContentType="image/gif"/>
  <Override PartName="/ppt/media/image53.jpeg" ContentType="image/jpeg"/>
  <Override PartName="/ppt/media/image38.gif" ContentType="image/gif"/>
  <Override PartName="/ppt/media/image45.png" ContentType="image/png"/>
  <Override PartName="/ppt/media/image44.jpeg" ContentType="image/jpeg"/>
  <Override PartName="/ppt/media/image9.png" ContentType="image/png"/>
  <Override PartName="/ppt/media/image49.png" ContentType="image/png"/>
  <Override PartName="/ppt/media/image51.png" ContentType="image/png"/>
  <Override PartName="/ppt/media/image48.gif" ContentType="image/gif"/>
  <Override PartName="/ppt/media/image52.jpeg" ContentType="image/jpeg"/>
  <Override PartName="/ppt/media/image8.png" ContentType="image/png"/>
  <Override PartName="/ppt/media/image50.jpeg" ContentType="image/jpeg"/>
  <Override PartName="/ppt/media/image55.tif" ContentType="image/tiff"/>
  <Override PartName="/ppt/media/image7.png" ContentType="image/png"/>
  <Override PartName="/ppt/media/image57.jpeg" ContentType="image/jpeg"/>
  <Override PartName="/ppt/media/image11.png" ContentType="image/png"/>
  <Override PartName="/ppt/media/image19.jpeg" ContentType="image/jpeg"/>
  <Override PartName="/ppt/media/image58.jpeg" ContentType="image/jpeg"/>
  <Override PartName="/ppt/media/image42.png" ContentType="image/png"/>
  <Override PartName="/ppt/media/image54.png" ContentType="image/png"/>
  <Override PartName="/ppt/media/image41.jpeg" ContentType="image/jpeg"/>
  <Override PartName="/ppt/media/image39.gif" ContentType="image/gif"/>
  <Override PartName="/ppt/media/image40.png" ContentType="image/png"/>
  <Override PartName="/ppt/media/image33.png" ContentType="image/png"/>
  <Override PartName="/ppt/media/image56.jpeg" ContentType="image/jpeg"/>
  <Override PartName="/ppt/media/image6.png" ContentType="image/png"/>
  <Override PartName="/ppt/media/image26.gif" ContentType="image/gi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B82D8C4-8E43-4DBC-A56A-C423BC77DEF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_21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B12E8006-41B5-4C08-A654-33CCD397DA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_23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897F17B-C339-4888-BB05-DC146B706A0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_25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5F835DE-CDC9-410A-9895-B45575264F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_3"/>
          <p:cNvSpPr/>
          <p:nvPr/>
        </p:nvSpPr>
        <p:spPr>
          <a:xfrm>
            <a:off x="4281480" y="10155240"/>
            <a:ext cx="327276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15272E8-4A68-43D1-A1B6-88E006D328D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3800" cy="376632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320" cy="452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_4"/>
          <p:cNvSpPr/>
          <p:nvPr/>
        </p:nvSpPr>
        <p:spPr>
          <a:xfrm>
            <a:off x="4281480" y="10155240"/>
            <a:ext cx="327276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AB11FC8-0887-493E-B24B-77DC05A8DD5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3800" cy="376632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320" cy="452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_6"/>
          <p:cNvSpPr/>
          <p:nvPr/>
        </p:nvSpPr>
        <p:spPr>
          <a:xfrm>
            <a:off x="4281480" y="10155240"/>
            <a:ext cx="327276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A2226AE-1B64-4778-B84E-FCAFD4D1C06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90600" cy="376308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4320" cy="4521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_9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BF2EFB75-AEC8-49E6-B7C9-3C93DD26F5E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_56"/>
          <p:cNvSpPr/>
          <p:nvPr/>
        </p:nvSpPr>
        <p:spPr>
          <a:xfrm>
            <a:off x="4282200" y="10155240"/>
            <a:ext cx="32734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6330A67-507A-499E-A09B-2EF6A35CCA7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589680" y="892440"/>
            <a:ext cx="7383960" cy="440604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0080" cy="5289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_31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B833B7F-76C7-4B4F-8EB3-FF712702756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6280" cy="363492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_34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E9B9865-111B-44E0-891D-EFC80E282F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7640" cy="399744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_36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9E1F71E-E93F-49FA-AAD1-D26789DA684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6280" cy="363492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_38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5A4946E1-4006-4CCF-B9D6-EC8DF825367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6280" cy="363492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_11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1588622-0976-43AE-B7D5-0DDAB324CB6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_26"/>
          <p:cNvSpPr/>
          <p:nvPr/>
        </p:nvSpPr>
        <p:spPr>
          <a:xfrm>
            <a:off x="4281480" y="10155240"/>
            <a:ext cx="327276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6920A59-9E53-41CE-B82F-BB636E6840D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0120" cy="341856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341960"/>
            <a:ext cx="5483880" cy="4110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_13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96C21113-470A-46F0-8646-69B7631A283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_46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3007B44-58C5-4BC7-A10C-02822AB7675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840" cy="364176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_49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72E55FE-0B79-43FA-B86C-3F8CBA99993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840" cy="364176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_51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D076459-8215-4E18-BCBF-5A20879925D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840" cy="364176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840" cy="4370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_52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72AA797-74C0-4F3E-8B37-780C4948B3A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7640" cy="399744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_15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E8B9924-B0A3-4998-BC2B-60A081C708B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_17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1A9A5E7-1CCD-422A-AA74-9769410A115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_19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067DEE6-C154-40B3-8895-6BAABA8D3A1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_67"/>
          <p:cNvSpPr/>
          <p:nvPr/>
        </p:nvSpPr>
        <p:spPr>
          <a:xfrm>
            <a:off x="4278600" y="10156680"/>
            <a:ext cx="32716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B546904-F8E8-4331-973B-FC19B0D6A04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4120" cy="4001040"/>
          </a:xfrm>
          <a:prstGeom prst="rect">
            <a:avLst/>
          </a:prstGeom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5120" cy="4807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ti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gif"/><Relationship Id="rId3" Type="http://schemas.openxmlformats.org/officeDocument/2006/relationships/image" Target="../media/image27.ti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hyperlink" Target="https://vimeo.com/manage/videos/548372489" TargetMode="External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2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04000" y="133200"/>
            <a:ext cx="9069120" cy="24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04000" y="175212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2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age-models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6671880" y="4320000"/>
            <a:ext cx="3405960" cy="134856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2778120" y="4428000"/>
            <a:ext cx="3378240" cy="116856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44000" y="4680000"/>
            <a:ext cx="2336760" cy="84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20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1" name="CustomShape 2_6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648000" y="811800"/>
            <a:ext cx="3058920" cy="407628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6_0" descr=""/>
          <p:cNvPicPr/>
          <p:nvPr/>
        </p:nvPicPr>
        <p:blipFill>
          <a:blip r:embed="rId2"/>
          <a:stretch/>
        </p:blipFill>
        <p:spPr>
          <a:xfrm>
            <a:off x="5940000" y="802440"/>
            <a:ext cx="3639240" cy="40860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_1" descr=""/>
          <p:cNvPicPr/>
          <p:nvPr/>
        </p:nvPicPr>
        <p:blipFill>
          <a:blip r:embed="rId3"/>
          <a:stretch/>
        </p:blipFill>
        <p:spPr>
          <a:xfrm>
            <a:off x="3809880" y="2964600"/>
            <a:ext cx="2097000" cy="186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_22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7" name="CustomShape 2_9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_24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0" name="CustomShape 2_8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4_4"/>
          <p:cNvSpPr/>
          <p:nvPr/>
        </p:nvSpPr>
        <p:spPr>
          <a:xfrm>
            <a:off x="504000" y="972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require(clam)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type=2)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3)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hiatus=470)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3420000" y="837720"/>
            <a:ext cx="3276720" cy="402120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1_2"/>
          <p:cNvSpPr/>
          <p:nvPr/>
        </p:nvSpPr>
        <p:spPr>
          <a:xfrm>
            <a:off x="1584360" y="5221080"/>
            <a:ext cx="3506040" cy="1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3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Jason Salavon      100 Special Moments</a:t>
            </a:r>
            <a:endParaRPr b="0" lang="en-GB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_0" descr=""/>
          <p:cNvPicPr/>
          <p:nvPr/>
        </p:nvPicPr>
        <p:blipFill>
          <a:blip r:embed="rId1"/>
          <a:stretch/>
        </p:blipFill>
        <p:spPr>
          <a:xfrm>
            <a:off x="2700000" y="938160"/>
            <a:ext cx="2233080" cy="381816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2_1" descr=""/>
          <p:cNvPicPr/>
          <p:nvPr/>
        </p:nvPicPr>
        <p:blipFill>
          <a:blip r:embed="rId2"/>
          <a:stretch/>
        </p:blipFill>
        <p:spPr>
          <a:xfrm>
            <a:off x="5102640" y="930960"/>
            <a:ext cx="2061360" cy="381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_5"/>
          <p:cNvSpPr/>
          <p:nvPr/>
        </p:nvSpPr>
        <p:spPr>
          <a:xfrm>
            <a:off x="1637280" y="878400"/>
            <a:ext cx="680112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Uncertainties dates and models</a:t>
            </a:r>
            <a:endParaRPr b="0" lang="en-GB" sz="3300" spc="-1" strike="noStrike">
              <a:latin typeface="Arial"/>
            </a:endParaRPr>
          </a:p>
        </p:txBody>
      </p:sp>
      <p:pic>
        <p:nvPicPr>
          <p:cNvPr id="168" name="Picture 2_0" descr=""/>
          <p:cNvPicPr/>
          <p:nvPr/>
        </p:nvPicPr>
        <p:blipFill>
          <a:blip r:embed="rId1"/>
          <a:stretch/>
        </p:blipFill>
        <p:spPr>
          <a:xfrm>
            <a:off x="1637280" y="1861560"/>
            <a:ext cx="3317040" cy="248796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3_8" descr=""/>
          <p:cNvPicPr/>
          <p:nvPr/>
        </p:nvPicPr>
        <p:blipFill>
          <a:blip r:embed="rId2"/>
          <a:stretch/>
        </p:blipFill>
        <p:spPr>
          <a:xfrm>
            <a:off x="5546520" y="1994760"/>
            <a:ext cx="2810880" cy="1797480"/>
          </a:xfrm>
          <a:prstGeom prst="rect">
            <a:avLst/>
          </a:prstGeom>
          <a:ln w="0">
            <a:noFill/>
          </a:ln>
        </p:spPr>
      </p:pic>
      <p:sp>
        <p:nvSpPr>
          <p:cNvPr id="170" name="Line 2_1"/>
          <p:cNvSpPr/>
          <p:nvPr/>
        </p:nvSpPr>
        <p:spPr>
          <a:xfrm flipH="1" flipV="1">
            <a:off x="4326840" y="2623320"/>
            <a:ext cx="1924200" cy="157320"/>
          </a:xfrm>
          <a:prstGeom prst="line">
            <a:avLst/>
          </a:prstGeom>
          <a:ln w="367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_1"/>
          <p:cNvSpPr/>
          <p:nvPr/>
        </p:nvSpPr>
        <p:spPr>
          <a:xfrm flipH="1">
            <a:off x="4155480" y="2637720"/>
            <a:ext cx="209520" cy="720"/>
          </a:xfrm>
          <a:prstGeom prst="line">
            <a:avLst/>
          </a:prstGeom>
          <a:ln w="9360">
            <a:solidFill>
              <a:srgbClr val="ff0000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_0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6720" cy="38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_4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6720" cy="38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540000" y="540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GB" sz="2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prior information with new data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436040" y="1036440"/>
            <a:ext cx="7202880" cy="400248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36000" y="5328000"/>
            <a:ext cx="10015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Scholar.google citations to calibration/age-modeling (left) and age-depth modeling (right) software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_41"/>
          <p:cNvSpPr/>
          <p:nvPr/>
        </p:nvSpPr>
        <p:spPr>
          <a:xfrm>
            <a:off x="131760" y="2520360"/>
            <a:ext cx="3120480" cy="1461240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-introduced classical statistics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5% p-value, ANOVA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-fast and easy to calculate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-globally popular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(-defended eugenics)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7" name="Picture 7_1" descr=""/>
          <p:cNvPicPr/>
          <p:nvPr/>
        </p:nvPicPr>
        <p:blipFill>
          <a:blip r:embed="rId1"/>
          <a:stretch/>
        </p:blipFill>
        <p:spPr>
          <a:xfrm>
            <a:off x="2160000" y="132840"/>
            <a:ext cx="1798920" cy="23860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0_2" descr=""/>
          <p:cNvPicPr/>
          <p:nvPr/>
        </p:nvPicPr>
        <p:blipFill>
          <a:blip r:embed="rId2"/>
          <a:stretch/>
        </p:blipFill>
        <p:spPr>
          <a:xfrm>
            <a:off x="2304000" y="3543480"/>
            <a:ext cx="1978920" cy="203544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8_1" descr=""/>
          <p:cNvPicPr/>
          <p:nvPr/>
        </p:nvPicPr>
        <p:blipFill>
          <a:blip r:embed="rId3"/>
          <a:stretch/>
        </p:blipFill>
        <p:spPr>
          <a:xfrm>
            <a:off x="500400" y="180000"/>
            <a:ext cx="1478520" cy="233892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2_1"/>
          <p:cNvSpPr/>
          <p:nvPr/>
        </p:nvSpPr>
        <p:spPr>
          <a:xfrm>
            <a:off x="2520" y="5035320"/>
            <a:ext cx="176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Sir Ronald Fisher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1890-1962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7812000" y="5076000"/>
            <a:ext cx="22719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 Thomas Bayes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1701-1761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5760000" y="3542400"/>
            <a:ext cx="1899000" cy="20365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5429520" y="144000"/>
            <a:ext cx="2129400" cy="273492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7740000" y="65520"/>
            <a:ext cx="2158920" cy="42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3741840" cy="56692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3997440" y="5324040"/>
            <a:ext cx="1761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xkcd.com/1132/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" name="CustomShape 4_0"/>
          <p:cNvSpPr/>
          <p:nvPr/>
        </p:nvSpPr>
        <p:spPr>
          <a:xfrm>
            <a:off x="4500000" y="1080000"/>
            <a:ext cx="5071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/ frequentist statistics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whether an event (hypothesis) occurs or not 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calculates the probability of an event, if the experiment were to be repeated under the same conditions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 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expresses everything in probabilities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Combine new data with existing knowledge, to update our understanding</a:t>
            </a:r>
            <a:endParaRPr b="0" lang="en-GB" sz="1800" spc="-1" strike="noStrike">
              <a:latin typeface="Arial"/>
            </a:endParaRPr>
          </a:p>
          <a:p>
            <a:pPr lvl="3" marL="864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 knowledge: context, expert opinion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/>
          <p:nvPr/>
        </p:nvSpPr>
        <p:spPr>
          <a:xfrm>
            <a:off x="540000" y="540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probabilities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9" name="CustomShape 4_2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</a:t>
            </a:r>
            <a:endParaRPr b="0" lang="en-GB" sz="2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 coin lands on heads?</a:t>
            </a:r>
            <a:endParaRPr b="0" lang="en-GB" sz="2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have &gt;£20 in my pocket?</a:t>
            </a:r>
            <a:endParaRPr b="0" lang="en-GB" sz="2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rains tomorrow?</a:t>
            </a:r>
            <a:endParaRPr b="0" lang="en-GB" sz="2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rained yesterday in Bangor?</a:t>
            </a:r>
            <a:endParaRPr b="0" lang="en-GB" sz="2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couple has had 5 pregnancies and all 5 have been male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their next child is female?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098560" y="0"/>
            <a:ext cx="1981080" cy="125892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540000" y="540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approach to testing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2" name="CustomShape 4_5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Imagine a very accurate test for a rare disease. If you have the disease (or don’t have it), it will correctly say so 99% of the time.</a:t>
            </a:r>
            <a:endParaRPr b="0" lang="en-GB" sz="1600" spc="-1" strike="noStrike">
              <a:latin typeface="Arial"/>
            </a:endParaRPr>
          </a:p>
          <a:p>
            <a:pPr marL="228600" indent="-2246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the disease in question is very rare; just one person in every 10,000 has it. This is known as your “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prior probability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”: the background rate in the population.</a:t>
            </a:r>
            <a:endParaRPr b="0" lang="en-GB" sz="1600" spc="-1" strike="noStrike">
              <a:latin typeface="Arial"/>
            </a:endParaRPr>
          </a:p>
          <a:p>
            <a:pPr marL="228600" indent="-2246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 now imagine you test 1 million people. There are [10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/10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=] 100 people who have the disease: your test correctly identifies [99%*100=] 99 of them. And there are 999,900 people who don’t: your test correctly identifies [99%*999,900=] 989,901 of them.</a:t>
            </a:r>
            <a:endParaRPr b="0" lang="en-GB" sz="1600" spc="-1" strike="noStrike">
              <a:latin typeface="Arial"/>
            </a:endParaRPr>
          </a:p>
          <a:p>
            <a:pPr marL="228600" indent="-2246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that means that your test, despite giving the right answer in 99% of cases, has told [999,000-989,901=] 9,999 people that they have the disease, when in fact they don’t. So if you get a positive result, in this case, your chance of actually having the disease is 99 in 10,098, or just under 1%.</a:t>
            </a:r>
            <a:endParaRPr b="0" lang="en-GB" sz="1600" spc="-1" strike="noStrike">
              <a:latin typeface="Arial"/>
            </a:endParaRPr>
          </a:p>
          <a:p>
            <a:pPr marL="228600" indent="-2246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If the disease was not so rare – if, say, 1% of people had it – your results would be totally different. Then you’d have 9,900 false positives, but also 9,990 true positives. So if you had a positive result, it would be more than 50% likely to be true.”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32000" y="5364000"/>
            <a:ext cx="91317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https://www.theguardian.com/world/2021/apr/18/obscure-maths-bayes-theorem-reliability-covid-lateral-flow-tests-probability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540000" y="540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5" name="CustomShape 4_6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All probabilities are conditional – they depend on the context</a:t>
            </a:r>
            <a:endParaRPr b="0" lang="en-GB" sz="2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Everything expressed as probabilities (0 – 1)</a:t>
            </a:r>
            <a:endParaRPr b="0" lang="en-GB" sz="28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Bayesian theorem updates our understanding, by combining prior information with new data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8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2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540000" y="324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7" name="CustomShape 4_7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calculate analytically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became popular in 1990s when computers and algorithms became fast enough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MCMC: Markov-chain Monte Carlo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Produce initial series of values that fit the data and obey the prior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next iteration, randomly change one value by a bit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this enhances the fit, otherwise possibly accept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(thin to reduce similarity between iterations)</a:t>
            </a:r>
            <a:endParaRPr b="0" lang="en-GB" sz="20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iterations together approach the true distributions of the parameters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normal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CustomShape 2_27"/>
          <p:cNvSpPr/>
          <p:nvPr/>
        </p:nvSpPr>
        <p:spPr>
          <a:xfrm>
            <a:off x="7200000" y="1821600"/>
            <a:ext cx="287928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sdev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for modelling measurements with lab errors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MCMC approaches true distribution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gamma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1" name="CustomShape 2_28"/>
          <p:cNvSpPr/>
          <p:nvPr/>
        </p:nvSpPr>
        <p:spPr>
          <a:xfrm>
            <a:off x="7200000" y="1821600"/>
            <a:ext cx="287928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shape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Always positive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accumulation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beta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3" name="CustomShape 2_29"/>
          <p:cNvSpPr/>
          <p:nvPr/>
        </p:nvSpPr>
        <p:spPr>
          <a:xfrm>
            <a:off x="7200000" y="1821600"/>
            <a:ext cx="287928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strength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Between 0 and 1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memory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_7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29" name="CustomShape 2_0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540000" y="324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MCMC in age-models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5" name="CustomShape 4_3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five radiocarbon dated depths from a sequence</a:t>
            </a:r>
            <a:endParaRPr b="0" lang="en-GB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model them to be in chronological order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Simulate 5 initial ‘ball-park’ values (years) in chronological order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how well they fit the calibrated radiocarbon dates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randomly change one of the values by a bit</a:t>
            </a:r>
            <a:endParaRPr b="0" lang="en-GB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Check that the values remain in chronological order</a:t>
            </a:r>
            <a:endParaRPr b="0" lang="en-GB" sz="24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the fit has enhanced, possibly accept if not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(thin, remove burn-in)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008360" y="540000"/>
            <a:ext cx="4571640" cy="457164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 txBox="1"/>
          <p:nvPr/>
        </p:nvSpPr>
        <p:spPr>
          <a:xfrm>
            <a:off x="6565680" y="4001760"/>
            <a:ext cx="279432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require(coffee)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sim.strat()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strat(its=1e7, burnin=100)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 txBox="1"/>
          <p:nvPr/>
        </p:nvSpPr>
        <p:spPr>
          <a:xfrm>
            <a:off x="6565680" y="4001760"/>
            <a:ext cx="16588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require(coffee)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sim.rings()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rings()</a:t>
            </a:r>
            <a:endParaRPr b="0" lang="en-GB" sz="1800" spc="-1" strike="noStrike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160000" y="481320"/>
            <a:ext cx="3657240" cy="4752720"/>
          </a:xfrm>
          <a:prstGeom prst="rect">
            <a:avLst/>
          </a:prstGeom>
          <a:ln w="0">
            <a:noFill/>
          </a:ln>
        </p:spPr>
      </p:pic>
      <p:sp>
        <p:nvSpPr>
          <p:cNvPr id="210" name=""/>
          <p:cNvSpPr txBox="1"/>
          <p:nvPr/>
        </p:nvSpPr>
        <p:spPr>
          <a:xfrm>
            <a:off x="6840000" y="2301480"/>
            <a:ext cx="2921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Gaps of exactly known age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/>
          <p:nvPr/>
        </p:nvSpPr>
        <p:spPr>
          <a:xfrm>
            <a:off x="540000" y="324000"/>
            <a:ext cx="91044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2" name="CustomShape 4_8"/>
          <p:cNvSpPr/>
          <p:nvPr/>
        </p:nvSpPr>
        <p:spPr>
          <a:xfrm>
            <a:off x="504000" y="1260000"/>
            <a:ext cx="9067680" cy="41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Student-t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gamma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uniform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4_5" descr=""/>
          <p:cNvPicPr/>
          <p:nvPr/>
        </p:nvPicPr>
        <p:blipFill>
          <a:blip r:embed="rId1"/>
          <a:stretch/>
        </p:blipFill>
        <p:spPr>
          <a:xfrm>
            <a:off x="1452960" y="720000"/>
            <a:ext cx="7798320" cy="484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_2" descr=""/>
          <p:cNvPicPr/>
          <p:nvPr/>
        </p:nvPicPr>
        <p:blipFill>
          <a:blip r:embed="rId1"/>
          <a:stretch/>
        </p:blipFill>
        <p:spPr>
          <a:xfrm>
            <a:off x="5032080" y="2122920"/>
            <a:ext cx="3596760" cy="2697480"/>
          </a:xfrm>
          <a:prstGeom prst="rect">
            <a:avLst/>
          </a:prstGeom>
          <a:ln w="0">
            <a:noFill/>
          </a:ln>
        </p:spPr>
      </p:pic>
      <p:sp>
        <p:nvSpPr>
          <p:cNvPr id="215" name="CustomShape 1_32"/>
          <p:cNvSpPr/>
          <p:nvPr/>
        </p:nvSpPr>
        <p:spPr>
          <a:xfrm>
            <a:off x="1638000" y="866520"/>
            <a:ext cx="679896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Stratigraphic order dates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16" name="CustomShape 2_11"/>
          <p:cNvSpPr/>
          <p:nvPr/>
        </p:nvSpPr>
        <p:spPr>
          <a:xfrm>
            <a:off x="1638000" y="1703520"/>
            <a:ext cx="6798960" cy="28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Christen, 1994. </a:t>
            </a:r>
            <a:r>
              <a:rPr b="0" i="1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 Stat </a:t>
            </a: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43:489-503</a:t>
            </a:r>
            <a:endParaRPr b="0" lang="en-GB" sz="1990" spc="-1" strike="noStrike">
              <a:latin typeface="Arial"/>
            </a:endParaRPr>
          </a:p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Only accept iterations with correct order</a:t>
            </a:r>
            <a:endParaRPr b="0" lang="en-GB" sz="1990" spc="-1" strike="noStrike">
              <a:latin typeface="Arial"/>
            </a:endParaRPr>
          </a:p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Reduces error ranges</a:t>
            </a:r>
            <a:endParaRPr b="0" lang="en-GB" sz="1990" spc="-1" strike="noStrike">
              <a:latin typeface="Arial"/>
            </a:endParaRPr>
          </a:p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Removes outliers</a:t>
            </a:r>
            <a:endParaRPr b="0" lang="en-GB" sz="1990" spc="-1" strike="noStrike">
              <a:latin typeface="Arial"/>
            </a:endParaRPr>
          </a:p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Easy to defend</a:t>
            </a:r>
            <a:endParaRPr b="0" lang="en-GB" sz="19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_33"/>
          <p:cNvSpPr/>
          <p:nvPr/>
        </p:nvSpPr>
        <p:spPr>
          <a:xfrm>
            <a:off x="502920" y="210960"/>
            <a:ext cx="9066960" cy="9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4400" spc="-1" strike="noStrike">
                <a:solidFill>
                  <a:srgbClr val="000080"/>
                </a:solidFill>
                <a:latin typeface="Arial"/>
                <a:ea typeface="Arial Unicode MS"/>
              </a:rPr>
              <a:t>Stratigraphic order dates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18" name="Picture 2_7" descr=""/>
          <p:cNvPicPr/>
          <p:nvPr/>
        </p:nvPicPr>
        <p:blipFill>
          <a:blip r:embed="rId1"/>
          <a:stretch/>
        </p:blipFill>
        <p:spPr>
          <a:xfrm>
            <a:off x="2339640" y="1214280"/>
            <a:ext cx="5576400" cy="310248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2_10"/>
          <p:cNvSpPr/>
          <p:nvPr/>
        </p:nvSpPr>
        <p:spPr>
          <a:xfrm>
            <a:off x="1618920" y="4455360"/>
            <a:ext cx="557640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Blaauw and Heegaard, 2012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8100000" y="23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8692920" y="2520000"/>
            <a:ext cx="30528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_35"/>
          <p:cNvSpPr/>
          <p:nvPr/>
        </p:nvSpPr>
        <p:spPr>
          <a:xfrm>
            <a:off x="1638000" y="866520"/>
            <a:ext cx="679896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Wiggle-match dating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23" name="CustomShape 2_13"/>
          <p:cNvSpPr/>
          <p:nvPr/>
        </p:nvSpPr>
        <p:spPr>
          <a:xfrm>
            <a:off x="1638000" y="1703520"/>
            <a:ext cx="6798960" cy="28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Assume linear accumulation</a:t>
            </a:r>
            <a:endParaRPr b="0" lang="en-GB" sz="2400" spc="-1" strike="noStrike">
              <a:latin typeface="Arial"/>
            </a:endParaRPr>
          </a:p>
          <a:p>
            <a:pPr marL="411120" indent="-30312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age =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*depth +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 b="0" lang="en-GB" sz="2400" spc="-1" strike="noStrike">
              <a:latin typeface="Arial"/>
            </a:endParaRPr>
          </a:p>
          <a:p>
            <a:pPr marL="411120" indent="-303120">
              <a:lnSpc>
                <a:spcPct val="94000"/>
              </a:lnSpc>
              <a:spcAft>
                <a:spcPts val="106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224" name="Picture 3_11" descr=""/>
          <p:cNvPicPr/>
          <p:nvPr/>
        </p:nvPicPr>
        <p:blipFill>
          <a:blip r:embed="rId1"/>
          <a:stretch/>
        </p:blipFill>
        <p:spPr>
          <a:xfrm>
            <a:off x="2117520" y="2880000"/>
            <a:ext cx="6225840" cy="23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_6" descr=""/>
          <p:cNvPicPr/>
          <p:nvPr/>
        </p:nvPicPr>
        <p:blipFill>
          <a:blip r:embed="rId1"/>
          <a:stretch/>
        </p:blipFill>
        <p:spPr>
          <a:xfrm>
            <a:off x="1369800" y="1479600"/>
            <a:ext cx="3217320" cy="33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_10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2" name="CustomShape 2_3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Classical” age-model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require(clam)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226080"/>
            <a:ext cx="90673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Piece-wise linear age-depth model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7" name="CustomShape 2_18"/>
          <p:cNvSpPr/>
          <p:nvPr/>
        </p:nvSpPr>
        <p:spPr>
          <a:xfrm>
            <a:off x="1440000" y="1634040"/>
            <a:ext cx="7738200" cy="31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8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Divide 200 cm core into 4 50cm-sections (section elbows not necessarily where dates are)</a:t>
            </a:r>
            <a:endParaRPr b="0" lang="en-GB" sz="2200" spc="-1" strike="noStrike">
              <a:latin typeface="Arial"/>
            </a:endParaRPr>
          </a:p>
          <a:p>
            <a:pPr marL="343080" indent="-338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Linear accumulation rate within each section (gamma prior distr)</a:t>
            </a:r>
            <a:endParaRPr b="0" lang="en-GB" sz="2200" spc="-1" strike="noStrike">
              <a:latin typeface="Arial"/>
            </a:endParaRPr>
          </a:p>
          <a:p>
            <a:pPr marL="343080" indent="-338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b="0" lang="en-GB" sz="2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 dates</a:t>
            </a:r>
            <a:endParaRPr b="0" lang="en-GB" sz="2200" spc="-1" strike="noStrike">
              <a:latin typeface="Arial"/>
            </a:endParaRPr>
          </a:p>
          <a:p>
            <a:pPr marL="343080" indent="-338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iteration, calculate product of p(priors) * p(dates)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_0"/>
          <p:cNvSpPr/>
          <p:nvPr/>
        </p:nvSpPr>
        <p:spPr>
          <a:xfrm>
            <a:off x="4977360" y="1323720"/>
            <a:ext cx="5099040" cy="30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pic>
        <p:nvPicPr>
          <p:cNvPr id="229" name="Picture 6_2" descr=""/>
          <p:cNvPicPr/>
          <p:nvPr/>
        </p:nvPicPr>
        <p:blipFill>
          <a:blip r:embed="rId1"/>
          <a:stretch/>
        </p:blipFill>
        <p:spPr>
          <a:xfrm>
            <a:off x="720000" y="927000"/>
            <a:ext cx="4212720" cy="473256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2_20"/>
          <p:cNvSpPr/>
          <p:nvPr/>
        </p:nvSpPr>
        <p:spPr>
          <a:xfrm>
            <a:off x="504000" y="226080"/>
            <a:ext cx="90673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_1"/>
          <p:cNvSpPr/>
          <p:nvPr/>
        </p:nvSpPr>
        <p:spPr>
          <a:xfrm>
            <a:off x="4977360" y="1323720"/>
            <a:ext cx="5099040" cy="30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232" name="CustomShape 2_21"/>
          <p:cNvSpPr/>
          <p:nvPr/>
        </p:nvSpPr>
        <p:spPr>
          <a:xfrm>
            <a:off x="504000" y="226080"/>
            <a:ext cx="90673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33" name="Picture 5_2" descr="A cat wearing a red and black hat&#10;&#10;Description automatically generated"/>
          <p:cNvPicPr/>
          <p:nvPr/>
        </p:nvPicPr>
        <p:blipFill>
          <a:blip r:embed="rId1"/>
          <a:srcRect l="1358" t="0" r="10272" b="0"/>
          <a:stretch/>
        </p:blipFill>
        <p:spPr>
          <a:xfrm>
            <a:off x="9000000" y="4542480"/>
            <a:ext cx="1078920" cy="112608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1620000" y="2295360"/>
            <a:ext cx="323676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4867560" y="5245200"/>
            <a:ext cx="359820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https://vimeo.com/manage/videos/548372489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 descr=""/>
          <p:cNvPicPr/>
          <p:nvPr/>
        </p:nvPicPr>
        <p:blipFill>
          <a:blip r:embed="rId1"/>
          <a:stretch/>
        </p:blipFill>
        <p:spPr>
          <a:xfrm>
            <a:off x="622800" y="121320"/>
            <a:ext cx="5787360" cy="436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_8"/>
          <p:cNvSpPr/>
          <p:nvPr/>
        </p:nvSpPr>
        <p:spPr>
          <a:xfrm>
            <a:off x="1530360" y="809640"/>
            <a:ext cx="7016040" cy="50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Grey-scale ghost graphs</a:t>
            </a:r>
            <a:endParaRPr b="0" lang="en-GB" sz="3309" spc="-1" strike="noStrike">
              <a:latin typeface="Arial"/>
            </a:endParaRPr>
          </a:p>
        </p:txBody>
      </p:sp>
      <p:pic>
        <p:nvPicPr>
          <p:cNvPr id="238" name="Picture 2_2" descr=""/>
          <p:cNvPicPr/>
          <p:nvPr/>
        </p:nvPicPr>
        <p:blipFill>
          <a:blip r:embed="rId1"/>
          <a:stretch/>
        </p:blipFill>
        <p:spPr>
          <a:xfrm>
            <a:off x="1373040" y="1479960"/>
            <a:ext cx="3596400" cy="334080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3_10" descr=""/>
          <p:cNvPicPr/>
          <p:nvPr/>
        </p:nvPicPr>
        <p:blipFill>
          <a:blip r:embed="rId2"/>
          <a:stretch/>
        </p:blipFill>
        <p:spPr>
          <a:xfrm>
            <a:off x="5203800" y="1479960"/>
            <a:ext cx="3425040" cy="33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nodeType="clickEffect" fill="hold">
                      <p:stCondLst>
                        <p:cond delay="indefinite"/>
                      </p:stCondLst>
                      <p:childTnLst>
                        <p:par>
                          <p:cTn id="1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_27"/>
          <p:cNvSpPr/>
          <p:nvPr/>
        </p:nvSpPr>
        <p:spPr>
          <a:xfrm>
            <a:off x="504000" y="225720"/>
            <a:ext cx="90676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Analysing age-model uncertainties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1" name="CustomShape 2_12"/>
          <p:cNvSpPr/>
          <p:nvPr/>
        </p:nvSpPr>
        <p:spPr>
          <a:xfrm>
            <a:off x="626040" y="1634400"/>
            <a:ext cx="9067680" cy="31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9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Check existing cores (neotomadb.org)</a:t>
            </a:r>
            <a:endParaRPr b="0" lang="en-GB" sz="2200" spc="-1" strike="noStrike">
              <a:latin typeface="Arial"/>
            </a:endParaRPr>
          </a:p>
          <a:p>
            <a:pPr lvl="1" marL="4320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dates (per millennium)</a:t>
            </a:r>
            <a:endParaRPr b="0" lang="en-GB" sz="2200" spc="-1" strike="noStrike">
              <a:latin typeface="Arial"/>
            </a:endParaRPr>
          </a:p>
          <a:p>
            <a:pPr lvl="1" marL="4320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Age-model uncertainty estimates (min, mean, max)</a:t>
            </a:r>
            <a:endParaRPr b="0" lang="en-GB" sz="2200" spc="-1" strike="noStrike">
              <a:latin typeface="Arial"/>
            </a:endParaRPr>
          </a:p>
          <a:p>
            <a:pPr lvl="2" marL="6480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_3" descr=""/>
          <p:cNvPicPr/>
          <p:nvPr/>
        </p:nvPicPr>
        <p:blipFill>
          <a:blip r:embed="rId1"/>
          <a:stretch/>
        </p:blipFill>
        <p:spPr>
          <a:xfrm>
            <a:off x="513360" y="1071000"/>
            <a:ext cx="9132120" cy="349416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1_28"/>
          <p:cNvSpPr/>
          <p:nvPr/>
        </p:nvSpPr>
        <p:spPr>
          <a:xfrm>
            <a:off x="504000" y="225720"/>
            <a:ext cx="90676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Meta-analysis of existing cores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4" name="CustomShape 2_15"/>
          <p:cNvSpPr/>
          <p:nvPr/>
        </p:nvSpPr>
        <p:spPr>
          <a:xfrm>
            <a:off x="579240" y="5306040"/>
            <a:ext cx="261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7" descr=""/>
          <p:cNvPicPr/>
          <p:nvPr/>
        </p:nvPicPr>
        <p:blipFill>
          <a:blip r:embed="rId1"/>
          <a:stretch/>
        </p:blipFill>
        <p:spPr>
          <a:xfrm>
            <a:off x="4177080" y="123120"/>
            <a:ext cx="4847400" cy="5544360"/>
          </a:xfrm>
          <a:prstGeom prst="rect">
            <a:avLst/>
          </a:prstGeom>
          <a:ln w="0">
            <a:noFill/>
          </a:ln>
        </p:spPr>
      </p:pic>
      <p:sp>
        <p:nvSpPr>
          <p:cNvPr id="246" name="CustomShape 1_29"/>
          <p:cNvSpPr/>
          <p:nvPr/>
        </p:nvSpPr>
        <p:spPr>
          <a:xfrm>
            <a:off x="579240" y="5306040"/>
            <a:ext cx="261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_30"/>
          <p:cNvSpPr/>
          <p:nvPr/>
        </p:nvSpPr>
        <p:spPr>
          <a:xfrm>
            <a:off x="1714320" y="1701000"/>
            <a:ext cx="3171240" cy="26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37800" bIns="378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48" name="CustomShape 2_22"/>
          <p:cNvSpPr/>
          <p:nvPr/>
        </p:nvSpPr>
        <p:spPr>
          <a:xfrm>
            <a:off x="1512360" y="4290840"/>
            <a:ext cx="2628360" cy="2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Linear interpolation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49" name="Picture 2_5" descr="linint.gif"/>
          <p:cNvPicPr/>
          <p:nvPr/>
        </p:nvPicPr>
        <p:blipFill>
          <a:blip r:embed="rId1"/>
          <a:stretch/>
        </p:blipFill>
        <p:spPr>
          <a:xfrm>
            <a:off x="-16560" y="306360"/>
            <a:ext cx="7415640" cy="370728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3_2"/>
          <p:cNvSpPr/>
          <p:nvPr/>
        </p:nvSpPr>
        <p:spPr>
          <a:xfrm>
            <a:off x="579240" y="5306040"/>
            <a:ext cx="261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_39"/>
          <p:cNvSpPr/>
          <p:nvPr/>
        </p:nvSpPr>
        <p:spPr>
          <a:xfrm>
            <a:off x="1512360" y="4290840"/>
            <a:ext cx="2628360" cy="2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Bayesian: </a:t>
            </a:r>
            <a:r>
              <a:rPr b="0" i="1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Bacon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52" name="Picture 1_4" descr="Bacon.gif"/>
          <p:cNvPicPr/>
          <p:nvPr/>
        </p:nvPicPr>
        <p:blipFill>
          <a:blip r:embed="rId1"/>
          <a:stretch/>
        </p:blipFill>
        <p:spPr>
          <a:xfrm>
            <a:off x="0" y="314640"/>
            <a:ext cx="7399080" cy="3699000"/>
          </a:xfrm>
          <a:prstGeom prst="rect">
            <a:avLst/>
          </a:prstGeom>
          <a:ln w="0">
            <a:noFill/>
          </a:ln>
        </p:spPr>
      </p:pic>
      <p:sp>
        <p:nvSpPr>
          <p:cNvPr id="253" name="CustomShape 2_23"/>
          <p:cNvSpPr/>
          <p:nvPr/>
        </p:nvSpPr>
        <p:spPr>
          <a:xfrm>
            <a:off x="579240" y="5306040"/>
            <a:ext cx="261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_12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5" name="CustomShape 2_2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_40"/>
          <p:cNvSpPr/>
          <p:nvPr/>
        </p:nvSpPr>
        <p:spPr>
          <a:xfrm>
            <a:off x="504000" y="225720"/>
            <a:ext cx="90676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vs Bayesian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Bchron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5" name="CustomShape 2_24"/>
          <p:cNvSpPr/>
          <p:nvPr/>
        </p:nvSpPr>
        <p:spPr>
          <a:xfrm>
            <a:off x="504000" y="1172880"/>
            <a:ext cx="9067680" cy="35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models</a:t>
            </a:r>
            <a:endParaRPr b="0" lang="en-GB" sz="36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Fast and “conveniently” precise even at low dating densities 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But precision illusionary! Large offsets likely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More dates do not increase precision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Outliers can be disastrous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Popular but not well suited to their tasks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Bayesian: 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Bacon/Bchron</a:t>
            </a:r>
            <a:endParaRPr b="0" lang="en-GB" sz="36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Slower, and larger uncertainties at low dating densities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accuracy, realistic precision estimates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additional date will tell us more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Handle outliers well</a:t>
            </a:r>
            <a:endParaRPr b="0" lang="en-GB" sz="2400" spc="-1" strike="noStrike">
              <a:latin typeface="Arial"/>
            </a:endParaRPr>
          </a:p>
          <a:p>
            <a:pPr lvl="1" marL="685800" indent="-2246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Outperform classical models at </a:t>
            </a:r>
            <a:r>
              <a:rPr b="1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tested dating densities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6" name="CustomShape 3_6"/>
          <p:cNvSpPr/>
          <p:nvPr/>
        </p:nvSpPr>
        <p:spPr>
          <a:xfrm>
            <a:off x="579240" y="5306040"/>
            <a:ext cx="261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566400" y="1440000"/>
            <a:ext cx="3512520" cy="26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_45"/>
          <p:cNvSpPr/>
          <p:nvPr/>
        </p:nvSpPr>
        <p:spPr>
          <a:xfrm>
            <a:off x="1638000" y="897840"/>
            <a:ext cx="679896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59" name="CustomShape 2_14"/>
          <p:cNvSpPr/>
          <p:nvPr/>
        </p:nvSpPr>
        <p:spPr>
          <a:xfrm>
            <a:off x="1638000" y="1703520"/>
            <a:ext cx="6798960" cy="25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18960" indent="-23796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18960"/>
                <a:tab algn="l" pos="398520"/>
                <a:tab algn="l" pos="735120"/>
                <a:tab algn="l" pos="1071720"/>
                <a:tab algn="l" pos="1407960"/>
                <a:tab algn="l" pos="1746360"/>
                <a:tab algn="l" pos="2082960"/>
                <a:tab algn="l" pos="2419200"/>
                <a:tab algn="l" pos="2755800"/>
                <a:tab algn="l" pos="3094200"/>
                <a:tab algn="l" pos="3430440"/>
                <a:tab algn="l" pos="3767040"/>
                <a:tab algn="l" pos="4103640"/>
                <a:tab algn="l" pos="4441680"/>
                <a:tab algn="l" pos="4778280"/>
                <a:tab algn="l" pos="5114880"/>
                <a:tab algn="l" pos="5451480"/>
                <a:tab algn="l" pos="5789520"/>
                <a:tab algn="l" pos="6126120"/>
                <a:tab algn="l" pos="6462720"/>
                <a:tab algn="l" pos="679932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OxCal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Bchron, Bpeat, 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0" name="Picture 3_13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9840" cy="2528280"/>
          </a:xfrm>
          <a:prstGeom prst="rect">
            <a:avLst/>
          </a:prstGeom>
          <a:ln w="0">
            <a:noFill/>
          </a:ln>
        </p:spPr>
      </p:pic>
      <p:sp>
        <p:nvSpPr>
          <p:cNvPr id="261" name="CustomShape 3_5"/>
          <p:cNvSpPr/>
          <p:nvPr/>
        </p:nvSpPr>
        <p:spPr>
          <a:xfrm>
            <a:off x="5855760" y="3850560"/>
            <a:ext cx="4237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modelled as increments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-value dictates degree of flexibility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 can be set fixed or adapting to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Interpolation between dates or every cm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2" name="Picture 5_1" descr=""/>
          <p:cNvPicPr/>
          <p:nvPr/>
        </p:nvPicPr>
        <p:blipFill>
          <a:blip r:embed="rId2"/>
          <a:stretch/>
        </p:blipFill>
        <p:spPr>
          <a:xfrm>
            <a:off x="6047640" y="2620440"/>
            <a:ext cx="2525400" cy="122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_48"/>
          <p:cNvSpPr/>
          <p:nvPr/>
        </p:nvSpPr>
        <p:spPr>
          <a:xfrm>
            <a:off x="1638000" y="897840"/>
            <a:ext cx="679896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4" name="CustomShape 2_17"/>
          <p:cNvSpPr/>
          <p:nvPr/>
        </p:nvSpPr>
        <p:spPr>
          <a:xfrm>
            <a:off x="1638000" y="1703520"/>
            <a:ext cx="6798960" cy="25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832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5" name="Picture 3_12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9840" cy="2528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4_1" descr=""/>
          <p:cNvPicPr/>
          <p:nvPr/>
        </p:nvPicPr>
        <p:blipFill>
          <a:blip r:embed="rId2"/>
          <a:stretch/>
        </p:blipFill>
        <p:spPr>
          <a:xfrm>
            <a:off x="6192000" y="2585880"/>
            <a:ext cx="2244600" cy="126144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3_4"/>
          <p:cNvSpPr/>
          <p:nvPr/>
        </p:nvSpPr>
        <p:spPr>
          <a:xfrm>
            <a:off x="6067440" y="3850560"/>
            <a:ext cx="34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Gamma jumps in depth and 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No adaptable settings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_50"/>
          <p:cNvSpPr/>
          <p:nvPr/>
        </p:nvSpPr>
        <p:spPr>
          <a:xfrm>
            <a:off x="1638000" y="897840"/>
            <a:ext cx="679896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9" name="CustomShape 2_16"/>
          <p:cNvSpPr/>
          <p:nvPr/>
        </p:nvSpPr>
        <p:spPr>
          <a:xfrm>
            <a:off x="1638000" y="1703520"/>
            <a:ext cx="6798960" cy="25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832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a6a6a6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595959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0" name="Picture 2_11" descr=""/>
          <p:cNvPicPr/>
          <p:nvPr/>
        </p:nvPicPr>
        <p:blipFill>
          <a:blip r:embed="rId1"/>
          <a:stretch/>
        </p:blipFill>
        <p:spPr>
          <a:xfrm>
            <a:off x="1085400" y="2126520"/>
            <a:ext cx="3666600" cy="274860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3_15" descr=""/>
          <p:cNvPicPr/>
          <p:nvPr/>
        </p:nvPicPr>
        <p:blipFill>
          <a:blip r:embed="rId2"/>
          <a:stretch/>
        </p:blipFill>
        <p:spPr>
          <a:xfrm>
            <a:off x="7900200" y="4500000"/>
            <a:ext cx="2180520" cy="117936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3_7"/>
          <p:cNvSpPr/>
          <p:nvPr/>
        </p:nvSpPr>
        <p:spPr>
          <a:xfrm>
            <a:off x="4860000" y="4483800"/>
            <a:ext cx="3018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Adaptable priors: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 variability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Hiatus length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4_1"/>
          <p:cNvSpPr/>
          <p:nvPr/>
        </p:nvSpPr>
        <p:spPr>
          <a:xfrm>
            <a:off x="7272000" y="1931760"/>
            <a:ext cx="27723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If you will begin with certainties, you shall end in doubts, but if you will content to begin with doubts, you shall end in certainties.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After Francis Bacon (AD 1561 - 1626)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1_3" descr=""/>
          <p:cNvPicPr/>
          <p:nvPr/>
        </p:nvPicPr>
        <p:blipFill>
          <a:blip r:embed="rId1"/>
          <a:stretch/>
        </p:blipFill>
        <p:spPr>
          <a:xfrm>
            <a:off x="4463640" y="270000"/>
            <a:ext cx="4855680" cy="323676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_10" descr=""/>
          <p:cNvPicPr/>
          <p:nvPr/>
        </p:nvPicPr>
        <p:blipFill>
          <a:blip r:embed="rId2"/>
          <a:stretch/>
        </p:blipFill>
        <p:spPr>
          <a:xfrm>
            <a:off x="5361840" y="3644280"/>
            <a:ext cx="3777840" cy="1887840"/>
          </a:xfrm>
          <a:prstGeom prst="rect">
            <a:avLst/>
          </a:prstGeom>
          <a:ln w="0">
            <a:noFill/>
          </a:ln>
        </p:spPr>
      </p:pic>
      <p:sp>
        <p:nvSpPr>
          <p:cNvPr id="276" name="CustomShape 1_53"/>
          <p:cNvSpPr/>
          <p:nvPr/>
        </p:nvSpPr>
        <p:spPr>
          <a:xfrm>
            <a:off x="360000" y="4941000"/>
            <a:ext cx="503676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Barber and Langdon 2007, Quat. Sci. Rev.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Charman et al. 2009, Quat. Sci. Rev.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7" name="Picture 4_4" descr=""/>
          <p:cNvPicPr/>
          <p:nvPr/>
        </p:nvPicPr>
        <p:blipFill>
          <a:blip r:embed="rId3"/>
          <a:stretch/>
        </p:blipFill>
        <p:spPr>
          <a:xfrm>
            <a:off x="936360" y="275040"/>
            <a:ext cx="3314160" cy="45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_14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8" name="CustomShape 2_5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_16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1" name="CustomShape 2_4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regression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_18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4" name="CustomShape 2_7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clam(,2,2,hiatus=470)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_66"/>
          <p:cNvSpPr/>
          <p:nvPr/>
        </p:nvSpPr>
        <p:spPr>
          <a:xfrm>
            <a:off x="1530000" y="809640"/>
            <a:ext cx="701640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7" name="CustomShape 2_30"/>
          <p:cNvSpPr/>
          <p:nvPr/>
        </p:nvSpPr>
        <p:spPr>
          <a:xfrm>
            <a:off x="5309640" y="1821600"/>
            <a:ext cx="3506400" cy="31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5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520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964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clam(,2,3,hiatus=470)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48" name="CustomShape 3_0"/>
          <p:cNvSpPr/>
          <p:nvPr/>
        </p:nvSpPr>
        <p:spPr>
          <a:xfrm>
            <a:off x="1945800" y="4694760"/>
            <a:ext cx="3296880" cy="192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3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wide uncertainties when extrapolating!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920" cy="39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3220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2021-05-12T13:02:32Z</dcterms:created>
  <dc:creator>Maarten Blaauw</dc:creator>
  <dc:description/>
  <dc:language>en-GB</dc:language>
  <cp:lastModifiedBy>Maarten Blaauw</cp:lastModifiedBy>
  <dcterms:modified xsi:type="dcterms:W3CDTF">2021-09-11T15:19:00Z</dcterms:modified>
  <cp:revision>91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